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1" r:id="rId19"/>
    <p:sldId id="290" r:id="rId20"/>
  </p:sldIdLst>
  <p:sldSz cx="18288000" cy="10287000"/>
  <p:notesSz cx="6858000" cy="9144000"/>
  <p:embeddedFontLst>
    <p:embeddedFont>
      <p:font typeface="Alegreya Sans Medium" panose="020B0604020202020204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15">
          <p15:clr>
            <a:srgbClr val="000000"/>
          </p15:clr>
        </p15:guide>
        <p15:guide id="2" pos="58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6D35FC-A62C-4775-97FC-1F9BC7168118}">
  <a:tblStyle styleId="{296D35FC-A62C-4775-97FC-1F9BC71681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EB46B46-A83C-473C-AD17-503AB163F73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34" y="90"/>
      </p:cViewPr>
      <p:guideLst>
        <p:guide orient="horz" pos="1415"/>
        <p:guide pos="5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44337f9f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3044337f9f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44337f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3044337f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44337f9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3044337f9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44337f9f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3044337f9f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44337f9f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g3044337f9f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44337f9f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3044337f9f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44337f9f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3044337f9f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44337f9f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3044337f9f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44337f9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3044337f9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086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2" name="Google Shape;6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44337f9f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044337f9f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44337f9f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3044337f9f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44337f9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3044337f9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44337f9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dirty="0" err="1">
                <a:solidFill>
                  <a:schemeClr val="dk1"/>
                </a:solidFill>
              </a:rPr>
              <a:t>Для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числовых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значений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из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всех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таблиц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был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выполнен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расчет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статистических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данных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результаты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сохранены</a:t>
            </a:r>
            <a:r>
              <a:rPr lang="en-US" sz="1100" dirty="0">
                <a:solidFill>
                  <a:schemeClr val="dk1"/>
                </a:solidFill>
              </a:rPr>
              <a:t> в </a:t>
            </a:r>
            <a:r>
              <a:rPr lang="en-US" sz="1100" dirty="0" err="1">
                <a:solidFill>
                  <a:schemeClr val="dk1"/>
                </a:solidFill>
              </a:rPr>
              <a:t>отдельную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таблицу</a:t>
            </a:r>
            <a:r>
              <a:rPr lang="en-US" sz="1100" dirty="0">
                <a:solidFill>
                  <a:schemeClr val="dk1"/>
                </a:solidFill>
              </a:rPr>
              <a:t>. </a:t>
            </a:r>
            <a:endParaRPr dirty="0"/>
          </a:p>
        </p:txBody>
      </p:sp>
      <p:sp>
        <p:nvSpPr>
          <p:cNvPr id="143" name="Google Shape;143;g3044337f9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44337f9f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3044337f9f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0A154ECF-6636-2E66-87CD-4C1AAD0F0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44337f9fd_0_77:notes">
            <a:extLst>
              <a:ext uri="{FF2B5EF4-FFF2-40B4-BE49-F238E27FC236}">
                <a16:creationId xmlns:a16="http://schemas.microsoft.com/office/drawing/2014/main" id="{11F870B6-EF45-6CFE-3D5D-9A1143D59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3044337f9fd_0_77:notes">
            <a:extLst>
              <a:ext uri="{FF2B5EF4-FFF2-40B4-BE49-F238E27FC236}">
                <a16:creationId xmlns:a16="http://schemas.microsoft.com/office/drawing/2014/main" id="{D217FC96-FB81-8EDF-2124-0CB8C7710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8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tsmFAg_KesfK6icn5Php_hcLee-9pFQd/view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11/relationships/webextension" Target="../webextensions/webextension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4682" t="10469" b="44934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9049175" y="231325"/>
            <a:ext cx="82101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Финальный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проект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по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курсу</a:t>
            </a:r>
            <a:r>
              <a:rPr lang="en-US" sz="2400" dirty="0">
                <a:solidFill>
                  <a:schemeClr val="dk1"/>
                </a:solidFill>
              </a:rPr>
              <a:t> “</a:t>
            </a:r>
            <a:r>
              <a:rPr lang="en-US" sz="2400" dirty="0" err="1">
                <a:solidFill>
                  <a:schemeClr val="dk1"/>
                </a:solidFill>
              </a:rPr>
              <a:t>Аналитика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данных</a:t>
            </a:r>
            <a:r>
              <a:rPr lang="en-US" sz="2400" dirty="0">
                <a:solidFill>
                  <a:schemeClr val="dk1"/>
                </a:solidFill>
              </a:rPr>
              <a:t>”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</a:rPr>
              <a:t>Андреева</a:t>
            </a:r>
            <a:r>
              <a:rPr lang="en-US" sz="2400" dirty="0">
                <a:solidFill>
                  <a:schemeClr val="dk1"/>
                </a:solidFill>
              </a:rPr>
              <a:t> Ю. В.</a:t>
            </a:r>
            <a:endParaRPr sz="2400" dirty="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3"/>
          <p:cNvSpPr txBox="1"/>
          <p:nvPr/>
        </p:nvSpPr>
        <p:spPr>
          <a:xfrm>
            <a:off x="545250" y="1025425"/>
            <a:ext cx="171975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-US" sz="6000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Онлайн-школа</a:t>
            </a:r>
            <a:r>
              <a:rPr lang="en-US" sz="65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программирования</a:t>
            </a:r>
            <a:r>
              <a:rPr lang="en-US" sz="6000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6000" i="0" u="none" strike="noStrike" cap="none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1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21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972300" y="294984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временных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рядов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21"/>
          <p:cNvSpPr/>
          <p:nvPr/>
        </p:nvSpPr>
        <p:spPr>
          <a:xfrm>
            <a:off x="523100" y="2749709"/>
            <a:ext cx="1618488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63" y="2978309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3" name="Google Shape;173;p21"/>
          <p:cNvSpPr txBox="1"/>
          <p:nvPr/>
        </p:nvSpPr>
        <p:spPr>
          <a:xfrm>
            <a:off x="914400" y="1481425"/>
            <a:ext cx="161817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тенденция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создания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сделок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с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течением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времени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связь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с</a:t>
            </a:r>
            <a:r>
              <a:rPr lang="ru-RU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о</a:t>
            </a:r>
            <a:r>
              <a:rPr lang="en-US" sz="32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звонками</a:t>
            </a:r>
            <a:endParaRPr sz="32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2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2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873288" y="127995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временных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рядов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22"/>
          <p:cNvSpPr/>
          <p:nvPr/>
        </p:nvSpPr>
        <p:spPr>
          <a:xfrm>
            <a:off x="523100" y="2556005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0" y="2784605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4" name="Google Shape;184;p22"/>
          <p:cNvSpPr txBox="1"/>
          <p:nvPr/>
        </p:nvSpPr>
        <p:spPr>
          <a:xfrm>
            <a:off x="856500" y="1332800"/>
            <a:ext cx="16181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распределение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времени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закрытия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сделок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продолжительность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периода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от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создания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до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закрытия</a:t>
            </a:r>
            <a:endParaRPr sz="24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3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23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914400" y="252278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эффективности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кампаний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23"/>
          <p:cNvSpPr/>
          <p:nvPr/>
        </p:nvSpPr>
        <p:spPr>
          <a:xfrm>
            <a:off x="475837" y="2465357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856500" y="1332800"/>
            <a:ext cx="16181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эффективность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различных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кампаний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с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точки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зрения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генерации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лидов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коэффициента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конверсии</a:t>
            </a:r>
            <a:endParaRPr sz="24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63" y="2643159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4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24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914400" y="167253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эффективности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кампаний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3" name="Google Shape;203;p2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24"/>
          <p:cNvSpPr/>
          <p:nvPr/>
        </p:nvSpPr>
        <p:spPr>
          <a:xfrm>
            <a:off x="523100" y="2601830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053150" y="1307881"/>
            <a:ext cx="16181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эффективность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различных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маркетинговых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источников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ru-RU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(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Source) в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генерировании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качественных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лидов</a:t>
            </a:r>
            <a:endParaRPr sz="24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50" y="2828539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5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25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754301" y="124008"/>
            <a:ext cx="16065900" cy="251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48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48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эффективности</a:t>
            </a:r>
            <a:r>
              <a:rPr lang="en-US" sz="48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работы</a:t>
            </a:r>
            <a:r>
              <a:rPr lang="en-US" sz="48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отдела</a:t>
            </a:r>
            <a:r>
              <a:rPr lang="en-US" sz="48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продаж</a:t>
            </a:r>
            <a:endParaRPr sz="4800" b="1" dirty="0">
              <a:solidFill>
                <a:schemeClr val="dk1"/>
              </a:solidFill>
              <a:latin typeface="Merriweather" panose="00000500000000000000" pitchFamily="2" charset="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000" b="1" dirty="0">
              <a:solidFill>
                <a:schemeClr val="dk1"/>
              </a:solidFill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25"/>
          <p:cNvSpPr/>
          <p:nvPr/>
        </p:nvSpPr>
        <p:spPr>
          <a:xfrm>
            <a:off x="285126" y="2619148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856500" y="1575325"/>
            <a:ext cx="1618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эффективность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отдельных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владельцев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сделок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рекламных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кампаний</a:t>
            </a:r>
            <a:endParaRPr sz="240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76" y="2830430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6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26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830874" y="206771"/>
            <a:ext cx="16065900" cy="251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платежей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продуктов</a:t>
            </a:r>
            <a:endParaRPr sz="6000" b="1" dirty="0">
              <a:solidFill>
                <a:schemeClr val="dk1"/>
              </a:solidFill>
              <a:latin typeface="Merriweather" panose="00000500000000000000" pitchFamily="2" charset="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000" b="1" dirty="0">
              <a:solidFill>
                <a:schemeClr val="dk1"/>
              </a:solidFill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6"/>
          <p:cNvSpPr/>
          <p:nvPr/>
        </p:nvSpPr>
        <p:spPr>
          <a:xfrm>
            <a:off x="480899" y="2498092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856500" y="1575325"/>
            <a:ext cx="161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 b="1" dirty="0"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распределение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типов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оплаты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их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влияние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на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успешность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сделок</a:t>
            </a:r>
            <a:endParaRPr sz="240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49" y="2726692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27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27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914400" y="272798"/>
            <a:ext cx="16065900" cy="251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платежей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продуктов</a:t>
            </a:r>
            <a:endParaRPr sz="6000" b="1" dirty="0">
              <a:solidFill>
                <a:schemeClr val="dk1"/>
              </a:solidFill>
              <a:latin typeface="Merriweather" panose="00000500000000000000" pitchFamily="2" charset="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endParaRPr sz="6000" b="1" dirty="0">
              <a:solidFill>
                <a:schemeClr val="dk1"/>
              </a:solidFill>
            </a:endParaRPr>
          </a:p>
        </p:txBody>
      </p:sp>
      <p:cxnSp>
        <p:nvCxnSpPr>
          <p:cNvPr id="236" name="Google Shape;236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7"/>
          <p:cNvSpPr/>
          <p:nvPr/>
        </p:nvSpPr>
        <p:spPr>
          <a:xfrm>
            <a:off x="285126" y="2601830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856500" y="1575325"/>
            <a:ext cx="161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000" b="1" dirty="0"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популярность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успешность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различных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продуктов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типов</a:t>
            </a:r>
            <a:r>
              <a:rPr lang="en-US" sz="24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 err="1">
                <a:latin typeface="Merriweather"/>
                <a:ea typeface="Merriweather"/>
                <a:cs typeface="Merriweather"/>
                <a:sym typeface="Merriweather"/>
              </a:rPr>
              <a:t>обучения</a:t>
            </a:r>
            <a:endParaRPr sz="240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88" y="2792719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8"/>
          <p:cNvCxnSpPr/>
          <p:nvPr/>
        </p:nvCxnSpPr>
        <p:spPr>
          <a:xfrm>
            <a:off x="-196650" y="223602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28"/>
          <p:cNvSpPr txBox="1"/>
          <p:nvPr/>
        </p:nvSpPr>
        <p:spPr>
          <a:xfrm>
            <a:off x="914400" y="172200"/>
            <a:ext cx="16065900" cy="115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00" b="1" dirty="0">
                <a:solidFill>
                  <a:schemeClr val="dk1"/>
                </a:solidFill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Географический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анализ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46" name="Google Shape;246;p2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8"/>
          <p:cNvSpPr/>
          <p:nvPr/>
        </p:nvSpPr>
        <p:spPr>
          <a:xfrm>
            <a:off x="922500" y="2343149"/>
            <a:ext cx="160659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5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029450" y="1268407"/>
            <a:ext cx="15852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распределение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ru-RU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успешных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сделок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по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городам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с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учетом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уровня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знания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немецкого</a:t>
            </a:r>
            <a:r>
              <a:rPr lang="en-US" sz="24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языка</a:t>
            </a:r>
            <a:endParaRPr sz="2400" b="1" dirty="0">
              <a:latin typeface="Merriweather" panose="00000500000000000000" pitchFamily="2" charset="0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12975500" y="7497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germany_map.html</a:t>
            </a:r>
            <a:endParaRPr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3349B2A2-B921-90FC-AF79-7A1F0DA94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71028"/>
                  </p:ext>
                </p:extLst>
              </p:nvPr>
            </p:nvGraphicFramePr>
            <p:xfrm>
              <a:off x="1552073" y="2627351"/>
              <a:ext cx="146304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3349B2A2-B921-90FC-AF79-7A1F0DA94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073" y="2627351"/>
                <a:ext cx="14630400" cy="685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3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23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039988" y="318272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  <a:tabLst/>
              <a:defRPr/>
            </a:pPr>
            <a:r>
              <a:rPr kumimoji="0" lang="en-US" sz="6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ru-RU" sz="6000" b="1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Заключение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23"/>
          <p:cNvSpPr/>
          <p:nvPr/>
        </p:nvSpPr>
        <p:spPr>
          <a:xfrm>
            <a:off x="397613" y="2601830"/>
            <a:ext cx="1618170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1500"/>
              </a:spcBef>
              <a:spcAft>
                <a:spcPts val="1500"/>
              </a:spcAft>
            </a:pP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В целях обеспечения эффективной работы организации следует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:</a:t>
            </a: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 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pPr marL="342900" indent="-342900" algn="just" rtl="0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провести настройку CRM с учетом потребностей организации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,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pPr marL="342900" indent="-342900" algn="just" rtl="0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ru-RU" sz="2500" dirty="0">
                <a:latin typeface="Merriweather" panose="00000500000000000000" pitchFamily="2" charset="0"/>
              </a:rPr>
              <a:t>н</a:t>
            </a: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аложить необходимые ограничения на таблицы,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pPr marL="342900" indent="-342900" algn="just" rtl="0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разработать рекомендации по заполнению таблиц,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pPr marL="342900" indent="-342900" algn="just" rtl="0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провести обучение персонала, ответственного за пополнение базы данных.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pPr algn="just" rtl="0">
              <a:spcBef>
                <a:spcPts val="1500"/>
              </a:spcBef>
              <a:spcAft>
                <a:spcPts val="1500"/>
              </a:spcAft>
            </a:pPr>
            <a:r>
              <a:rPr lang="ru-RU" sz="25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	Проведение указанных мероприятий позволит получить адекватный материал для анализа и прогнозирования работы организации.</a:t>
            </a:r>
            <a:endParaRPr lang="ru-RU" sz="2500" b="0" dirty="0">
              <a:effectLst/>
              <a:latin typeface="Merriweather" panose="00000500000000000000" pitchFamily="2" charset="0"/>
            </a:endParaRPr>
          </a:p>
          <a:p>
            <a:br>
              <a:rPr lang="ru-RU" dirty="0"/>
            </a:b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90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47"/>
          <p:cNvPicPr preferRelativeResize="0"/>
          <p:nvPr/>
        </p:nvPicPr>
        <p:blipFill rotWithShape="1">
          <a:blip r:embed="rId3">
            <a:alphaModFix/>
          </a:blip>
          <a:srcRect t="21149" b="36908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7"/>
          <p:cNvSpPr txBox="1"/>
          <p:nvPr/>
        </p:nvSpPr>
        <p:spPr>
          <a:xfrm>
            <a:off x="2303344" y="658992"/>
            <a:ext cx="1368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ru-RU" sz="65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внимание</a:t>
            </a:r>
            <a:r>
              <a:rPr lang="en-US" sz="6500" b="0" i="0" u="none" strike="noStrike" cap="none" dirty="0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sz="65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914396" y="6630275"/>
            <a:ext cx="16244700" cy="25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Очистка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и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анализ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данных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из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CRM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системы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для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повышения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эффективности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работы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онлайн-школы</a:t>
            </a:r>
            <a:r>
              <a:rPr lang="en-US" sz="4800" dirty="0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800" dirty="0" err="1">
                <a:latin typeface="Merriweather" panose="00000500000000000000" pitchFamily="2" charset="0"/>
                <a:ea typeface="Alegreya Sans Medium"/>
                <a:cs typeface="Alegreya Sans Medium"/>
                <a:sym typeface="Alegreya Sans Medium"/>
              </a:rPr>
              <a:t>программирования</a:t>
            </a:r>
            <a:endParaRPr sz="48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5862" b="27138"/>
          <a:stretch/>
        </p:blipFill>
        <p:spPr>
          <a:xfrm>
            <a:off x="0" y="0"/>
            <a:ext cx="17159288" cy="60482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14400" y="733425"/>
            <a:ext cx="10742100" cy="115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Цель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проекта</a:t>
            </a:r>
            <a:endParaRPr sz="6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5"/>
          <p:cNvCxnSpPr/>
          <p:nvPr/>
        </p:nvCxnSpPr>
        <p:spPr>
          <a:xfrm>
            <a:off x="-196650" y="223007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5"/>
          <p:cNvSpPr txBox="1"/>
          <p:nvPr/>
        </p:nvSpPr>
        <p:spPr>
          <a:xfrm>
            <a:off x="2640425" y="1482734"/>
            <a:ext cx="113952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выявленные</a:t>
            </a: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проблемы</a:t>
            </a:r>
            <a:endParaRPr sz="3600" b="1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914250" y="3059950"/>
            <a:ext cx="162594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В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таблицах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содержится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большое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количество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пропущенных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значений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опечаток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случайных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символов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посторонних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записей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соответствующих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назначению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с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грамматическими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ошибками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.</a:t>
            </a:r>
            <a:endParaRPr sz="3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14400" y="25135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Очистка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подготовка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данных</a:t>
            </a:r>
            <a:endParaRPr sz="6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5" name="Google Shape;105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5"/>
          <p:cNvSpPr/>
          <p:nvPr/>
        </p:nvSpPr>
        <p:spPr>
          <a:xfrm>
            <a:off x="914400" y="5767825"/>
            <a:ext cx="15712500" cy="357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of Deutsch</a:t>
            </a: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июля 2024 сдает экз на В2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А2 ( скоро екзамен)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Detmold, Paulinenstraße 95, 32756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Учиться на B1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6"/>
          <p:cNvCxnSpPr/>
          <p:nvPr/>
        </p:nvCxnSpPr>
        <p:spPr>
          <a:xfrm>
            <a:off x="-196650" y="223007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6"/>
          <p:cNvSpPr txBox="1"/>
          <p:nvPr/>
        </p:nvSpPr>
        <p:spPr>
          <a:xfrm>
            <a:off x="2610853" y="1402432"/>
            <a:ext cx="113952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выявленные</a:t>
            </a: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проблемы</a:t>
            </a:r>
            <a:endParaRPr sz="3600" b="1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914400" y="2800858"/>
            <a:ext cx="16065900" cy="291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выдержана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хронология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проведения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клиента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стадиям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сделки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. </a:t>
            </a:r>
            <a:r>
              <a:rPr lang="ru-RU" sz="3000" dirty="0">
                <a:solidFill>
                  <a:schemeClr val="dk1"/>
                </a:solidFill>
                <a:latin typeface="Merriweather" panose="00000500000000000000" pitchFamily="2" charset="0"/>
              </a:rPr>
              <a:t>П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о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данным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столбца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City,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клиент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год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сменил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как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минимум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4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города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проживания</a:t>
            </a:r>
            <a:r>
              <a:rPr lang="ru-RU" sz="3000" dirty="0">
                <a:solidFill>
                  <a:schemeClr val="dk1"/>
                </a:solidFill>
                <a:latin typeface="Merriweather" panose="00000500000000000000" pitchFamily="2" charset="0"/>
              </a:rPr>
              <a:t> (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что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маловероятно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невозможно</a:t>
            </a:r>
            <a:r>
              <a:rPr lang="ru-RU" sz="3000" dirty="0">
                <a:solidFill>
                  <a:schemeClr val="dk1"/>
                </a:solidFill>
                <a:latin typeface="Merriweather" panose="00000500000000000000" pitchFamily="2" charset="0"/>
              </a:rPr>
              <a:t>)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также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протяжении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всего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общения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исправно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вносил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первоначальные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платежи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.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Из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данных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невозможно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узнать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чем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завершилось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общение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с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клиентом</a:t>
            </a:r>
            <a:r>
              <a:rPr lang="ru-RU" sz="3000" dirty="0">
                <a:solidFill>
                  <a:schemeClr val="dk1"/>
                </a:solidFill>
              </a:rPr>
              <a:t>.</a:t>
            </a:r>
            <a:endParaRPr sz="30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914400" y="25135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Очистка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подготовка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данных</a:t>
            </a:r>
            <a:endParaRPr sz="6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6" name="Google Shape;116;p1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6"/>
          <p:cNvSpPr/>
          <p:nvPr/>
        </p:nvSpPr>
        <p:spPr>
          <a:xfrm>
            <a:off x="914400" y="5767825"/>
            <a:ext cx="15712500" cy="357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-406" r="-406"/>
          <a:stretch/>
        </p:blipFill>
        <p:spPr>
          <a:xfrm>
            <a:off x="1139400" y="6272019"/>
            <a:ext cx="15116401" cy="251285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7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7"/>
          <p:cNvSpPr txBox="1"/>
          <p:nvPr/>
        </p:nvSpPr>
        <p:spPr>
          <a:xfrm>
            <a:off x="5231700" y="1450793"/>
            <a:ext cx="113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выявленные</a:t>
            </a: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проблемы</a:t>
            </a:r>
            <a:endParaRPr sz="3600" b="1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88500" y="4626400"/>
            <a:ext cx="166509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914400" y="33230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Очистка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подготовка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данных</a:t>
            </a:r>
            <a:endParaRPr sz="6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7"/>
          <p:cNvSpPr/>
          <p:nvPr/>
        </p:nvSpPr>
        <p:spPr>
          <a:xfrm>
            <a:off x="523100" y="6219926"/>
            <a:ext cx="16181700" cy="316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914400" y="3452525"/>
            <a:ext cx="15712500" cy="197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Все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данные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занесены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одной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датой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вероятно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“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задним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числом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”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вручную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.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Клиент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записался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на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вебинар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заплатил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первоначальные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взносы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и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получил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статус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Lost,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что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выглядит</a:t>
            </a:r>
            <a:r>
              <a:rPr lang="en-US" sz="3000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Merriweather" panose="00000500000000000000" pitchFamily="2" charset="0"/>
              </a:rPr>
              <a:t>неправдоподобно</a:t>
            </a:r>
            <a:r>
              <a:rPr lang="en-US" sz="3000" dirty="0">
                <a:solidFill>
                  <a:schemeClr val="dk1"/>
                </a:solidFill>
              </a:rPr>
              <a:t>.</a:t>
            </a:r>
            <a:endParaRPr sz="3000" dirty="0">
              <a:solidFill>
                <a:schemeClr val="dk1"/>
              </a:solidFill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38" y="6487340"/>
            <a:ext cx="15712624" cy="253142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/>
          <p:nvPr/>
        </p:nvCxnSpPr>
        <p:spPr>
          <a:xfrm>
            <a:off x="-196650" y="223602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8"/>
          <p:cNvSpPr txBox="1"/>
          <p:nvPr/>
        </p:nvSpPr>
        <p:spPr>
          <a:xfrm>
            <a:off x="2790863" y="1396244"/>
            <a:ext cx="113952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выявленные</a:t>
            </a: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3600" b="1" dirty="0" err="1">
                <a:latin typeface="Merriweather"/>
                <a:ea typeface="Merriweather"/>
                <a:cs typeface="Merriweather"/>
                <a:sym typeface="Merriweather"/>
              </a:rPr>
              <a:t>проблемы</a:t>
            </a:r>
            <a:endParaRPr sz="3600" b="1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914400" y="17220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Очистка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и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подготовка</a:t>
            </a:r>
            <a:r>
              <a:rPr lang="en-US" sz="60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6000" dirty="0" err="1">
                <a:latin typeface="Merriweather"/>
                <a:ea typeface="Merriweather"/>
                <a:cs typeface="Merriweather"/>
                <a:sym typeface="Merriweather"/>
              </a:rPr>
              <a:t>данных</a:t>
            </a:r>
            <a:endParaRPr sz="6000" b="0" i="0" u="none" strike="noStrike" cap="none" dirty="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29;p17">
            <a:extLst>
              <a:ext uri="{FF2B5EF4-FFF2-40B4-BE49-F238E27FC236}">
                <a16:creationId xmlns:a16="http://schemas.microsoft.com/office/drawing/2014/main" id="{6AD5993C-F293-0B4E-B110-5F6F854BB539}"/>
              </a:ext>
            </a:extLst>
          </p:cNvPr>
          <p:cNvSpPr/>
          <p:nvPr/>
        </p:nvSpPr>
        <p:spPr>
          <a:xfrm>
            <a:off x="499036" y="3440630"/>
            <a:ext cx="16181700" cy="507772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Merriweather" panose="00000500000000000000" pitchFamily="2" charset="0"/>
              </a:rPr>
              <a:t>Указанные факты дискредитируют базу данных, не позволяя сделать сколько-нибудь адекватные выводы из ее анализа.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Merriweather" panose="00000500000000000000" pitchFamily="2" charset="0"/>
              </a:rPr>
              <a:t> 	Последующий анализ проведен исключительно в целях демонстрации знаний и навыков, полученных при обучении.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9"/>
          <p:cNvCxnSpPr/>
          <p:nvPr/>
        </p:nvCxnSpPr>
        <p:spPr>
          <a:xfrm>
            <a:off x="-196650" y="223602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9"/>
          <p:cNvSpPr txBox="1"/>
          <p:nvPr/>
        </p:nvSpPr>
        <p:spPr>
          <a:xfrm>
            <a:off x="914400" y="2977325"/>
            <a:ext cx="15852000" cy="21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В </a:t>
            </a:r>
            <a:r>
              <a:rPr lang="en-US" sz="3000" dirty="0" err="1">
                <a:solidFill>
                  <a:schemeClr val="dk1"/>
                </a:solidFill>
              </a:rPr>
              <a:t>целом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тренды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показывают</a:t>
            </a:r>
            <a:r>
              <a:rPr lang="en-US" sz="3000" dirty="0">
                <a:solidFill>
                  <a:srgbClr val="434343"/>
                </a:solidFill>
              </a:rPr>
              <a:t>, </a:t>
            </a:r>
            <a:r>
              <a:rPr lang="en-US" sz="3000" dirty="0" err="1">
                <a:solidFill>
                  <a:srgbClr val="434343"/>
                </a:solidFill>
              </a:rPr>
              <a:t>что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большинство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данных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сосредоточено</a:t>
            </a:r>
            <a:r>
              <a:rPr lang="en-US" sz="3000" dirty="0">
                <a:solidFill>
                  <a:srgbClr val="434343"/>
                </a:solidFill>
              </a:rPr>
              <a:t> в </a:t>
            </a:r>
            <a:r>
              <a:rPr lang="en-US" sz="3000" dirty="0" err="1">
                <a:solidFill>
                  <a:srgbClr val="434343"/>
                </a:solidFill>
              </a:rPr>
              <a:t>нижнем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диапазоне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значений</a:t>
            </a:r>
            <a:r>
              <a:rPr lang="en-US" sz="3000" dirty="0">
                <a:solidFill>
                  <a:srgbClr val="434343"/>
                </a:solidFill>
              </a:rPr>
              <a:t>, с </a:t>
            </a:r>
            <a:r>
              <a:rPr lang="en-US" sz="3000" dirty="0" err="1">
                <a:solidFill>
                  <a:srgbClr val="434343"/>
                </a:solidFill>
              </a:rPr>
              <a:t>редкими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случаями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крупных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сделок</a:t>
            </a:r>
            <a:r>
              <a:rPr lang="en-US" sz="3000" dirty="0">
                <a:solidFill>
                  <a:srgbClr val="434343"/>
                </a:solidFill>
              </a:rPr>
              <a:t>, </a:t>
            </a:r>
            <a:r>
              <a:rPr lang="en-US" sz="3000" dirty="0" err="1">
                <a:solidFill>
                  <a:srgbClr val="434343"/>
                </a:solidFill>
              </a:rPr>
              <a:t>высоких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показов</a:t>
            </a:r>
            <a:r>
              <a:rPr lang="en-US" sz="3000" dirty="0">
                <a:solidFill>
                  <a:srgbClr val="434343"/>
                </a:solidFill>
              </a:rPr>
              <a:t> и </a:t>
            </a:r>
            <a:r>
              <a:rPr lang="en-US" sz="3000" dirty="0" err="1">
                <a:solidFill>
                  <a:srgbClr val="434343"/>
                </a:solidFill>
              </a:rPr>
              <a:t>продолжительных</a:t>
            </a:r>
            <a:r>
              <a:rPr lang="en-US" sz="3000" dirty="0">
                <a:solidFill>
                  <a:srgbClr val="434343"/>
                </a:solidFill>
              </a:rPr>
              <a:t> </a:t>
            </a:r>
            <a:r>
              <a:rPr lang="en-US" sz="3000" dirty="0" err="1">
                <a:solidFill>
                  <a:srgbClr val="434343"/>
                </a:solidFill>
              </a:rPr>
              <a:t>звонков</a:t>
            </a:r>
            <a:r>
              <a:rPr lang="en-US" sz="3000" dirty="0">
                <a:solidFill>
                  <a:srgbClr val="434343"/>
                </a:solidFill>
              </a:rPr>
              <a:t>.</a:t>
            </a:r>
            <a:endParaRPr sz="3000" b="0" i="0" u="none" strike="noStrike" cap="none" dirty="0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14400" y="172200"/>
            <a:ext cx="160659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Описательная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статистика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9"/>
          <p:cNvSpPr/>
          <p:nvPr/>
        </p:nvSpPr>
        <p:spPr>
          <a:xfrm>
            <a:off x="922500" y="5377200"/>
            <a:ext cx="15851999" cy="416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0" name="Google Shape;150;p19"/>
          <p:cNvGraphicFramePr/>
          <p:nvPr>
            <p:extLst>
              <p:ext uri="{D42A27DB-BD31-4B8C-83A1-F6EECF244321}">
                <p14:modId xmlns:p14="http://schemas.microsoft.com/office/powerpoint/2010/main" val="2493913244"/>
              </p:ext>
            </p:extLst>
          </p:nvPr>
        </p:nvGraphicFramePr>
        <p:xfrm>
          <a:off x="1833257" y="5839028"/>
          <a:ext cx="13731150" cy="3297348"/>
        </p:xfrm>
        <a:graphic>
          <a:graphicData uri="http://schemas.openxmlformats.org/drawingml/2006/table">
            <a:tbl>
              <a:tblPr>
                <a:noFill/>
                <a:effectLst>
                  <a:innerShdw blurRad="114300">
                    <a:prstClr val="black"/>
                  </a:innerShdw>
                </a:effectLst>
                <a:tableStyleId>{296D35FC-A62C-4775-97FC-1F9BC7168118}</a:tableStyleId>
              </a:tblPr>
              <a:tblGrid>
                <a:gridCol w="116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8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84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Category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Column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mean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std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min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25%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50%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75%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</a:t>
                      </a:r>
                      <a:endParaRPr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Range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Calls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Call Duration (in seconds)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165.6552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402.8249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7625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7625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Spend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Impressions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2571.695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11691.23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760.75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431445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431445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Spend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7.528117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27.32515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774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Spend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Clicks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25.09591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87.03231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2415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Deals1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Initial Amount Paid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979.374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552.84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5000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Deals1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Offer Total Amount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8872.498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3290.905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11500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11500</a:t>
                      </a:r>
                      <a:endParaRPr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Deals1</a:t>
                      </a: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SLA_minutes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2493.315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15482.68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286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907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448474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448474</a:t>
                      </a:r>
                      <a:endParaRPr dirty="0"/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0"/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0"/>
          <p:cNvSpPr txBox="1"/>
          <p:nvPr/>
        </p:nvSpPr>
        <p:spPr>
          <a:xfrm>
            <a:off x="2971800" y="1438347"/>
            <a:ext cx="113952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3600" b="1" dirty="0"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-US" sz="36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Распределение</a:t>
            </a:r>
            <a:r>
              <a:rPr lang="en-US" sz="36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ru-RU" sz="36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данных</a:t>
            </a:r>
            <a:endParaRPr sz="3600" b="1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856500" y="34680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 dirty="0"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Визуализация</a:t>
            </a:r>
            <a:r>
              <a:rPr lang="en-US" sz="6000" b="1" dirty="0">
                <a:solidFill>
                  <a:schemeClr val="dk1"/>
                </a:solidFill>
                <a:latin typeface="Merriweather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dk1"/>
                </a:solidFill>
                <a:latin typeface="Merriweather" panose="00000500000000000000" pitchFamily="2" charset="0"/>
              </a:rPr>
              <a:t>данных</a:t>
            </a:r>
            <a:endParaRPr sz="6000" b="0" i="0" u="none" strike="noStrike" cap="none" dirty="0">
              <a:solidFill>
                <a:srgbClr val="00000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0"/>
          <p:cNvSpPr/>
          <p:nvPr/>
        </p:nvSpPr>
        <p:spPr>
          <a:xfrm>
            <a:off x="576960" y="2601830"/>
            <a:ext cx="1618488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00" y="2778865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" name="Shape 154">
          <a:extLst>
            <a:ext uri="{FF2B5EF4-FFF2-40B4-BE49-F238E27FC236}">
              <a16:creationId xmlns:a16="http://schemas.microsoft.com/office/drawing/2014/main" id="{AC260AD2-EF2B-6C4C-A787-CCEC2807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0">
            <a:extLst>
              <a:ext uri="{FF2B5EF4-FFF2-40B4-BE49-F238E27FC236}">
                <a16:creationId xmlns:a16="http://schemas.microsoft.com/office/drawing/2014/main" id="{B71B1CD9-1BC4-F861-B79F-9BDEFF80C488}"/>
              </a:ext>
            </a:extLst>
          </p:cNvPr>
          <p:cNvCxnSpPr/>
          <p:nvPr/>
        </p:nvCxnSpPr>
        <p:spPr>
          <a:xfrm>
            <a:off x="-196650" y="2246146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0">
            <a:extLst>
              <a:ext uri="{FF2B5EF4-FFF2-40B4-BE49-F238E27FC236}">
                <a16:creationId xmlns:a16="http://schemas.microsoft.com/office/drawing/2014/main" id="{3C71240B-DDBD-BD52-D316-505665DAB51D}"/>
              </a:ext>
            </a:extLst>
          </p:cNvPr>
          <p:cNvSpPr txBox="1"/>
          <p:nvPr/>
        </p:nvSpPr>
        <p:spPr>
          <a:xfrm>
            <a:off x="2971800" y="1438347"/>
            <a:ext cx="113952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Распределение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 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данных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20">
            <a:extLst>
              <a:ext uri="{FF2B5EF4-FFF2-40B4-BE49-F238E27FC236}">
                <a16:creationId xmlns:a16="http://schemas.microsoft.com/office/drawing/2014/main" id="{FBC8A108-AA8F-11FB-2C35-93C5FC5C045D}"/>
              </a:ext>
            </a:extLst>
          </p:cNvPr>
          <p:cNvSpPr txBox="1"/>
          <p:nvPr/>
        </p:nvSpPr>
        <p:spPr>
          <a:xfrm>
            <a:off x="856500" y="346800"/>
            <a:ext cx="16065900" cy="13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  <a:tabLst/>
              <a:defRPr/>
            </a:pPr>
            <a:r>
              <a:rPr kumimoji="0" lang="en-US" sz="6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kumimoji="0" lang="en-US" sz="6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Визуализация</a:t>
            </a: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6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rriweather" panose="00000500000000000000" pitchFamily="2" charset="0"/>
                <a:cs typeface="Arial"/>
                <a:sym typeface="Arial"/>
              </a:rPr>
              <a:t>данных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8" name="Google Shape;158;p20">
            <a:extLst>
              <a:ext uri="{FF2B5EF4-FFF2-40B4-BE49-F238E27FC236}">
                <a16:creationId xmlns:a16="http://schemas.microsoft.com/office/drawing/2014/main" id="{C6952C37-C23E-4F8D-544D-7DC88810F066}"/>
              </a:ext>
            </a:extLst>
          </p:cNvPr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20">
            <a:extLst>
              <a:ext uri="{FF2B5EF4-FFF2-40B4-BE49-F238E27FC236}">
                <a16:creationId xmlns:a16="http://schemas.microsoft.com/office/drawing/2014/main" id="{4DE10515-60D5-930A-9B28-E004C4AC1940}"/>
              </a:ext>
            </a:extLst>
          </p:cNvPr>
          <p:cNvSpPr/>
          <p:nvPr/>
        </p:nvSpPr>
        <p:spPr>
          <a:xfrm>
            <a:off x="396023" y="2625000"/>
            <a:ext cx="16184880" cy="731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0">
            <a:extLst>
              <a:ext uri="{FF2B5EF4-FFF2-40B4-BE49-F238E27FC236}">
                <a16:creationId xmlns:a16="http://schemas.microsoft.com/office/drawing/2014/main" id="{AD085D33-80A8-5B0E-6046-FDBDA759E0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4" y="2853600"/>
            <a:ext cx="14630400" cy="68580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20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11A88C5E-1598-4186-8629-D76F1CA45EC0}">
  <we:reference id="wa104295828" version="1.9.0.0" store="en-US" storeType="OMEX"/>
  <we:alternateReferences>
    <we:reference id="wa104295828" version="1.9.0.0" store="en-US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ndreevve.github.io/JuliaWeb/&quot;,&quot;values&quot;:{},&quot;data&quot;:{&quot;uri&quot;:&quot;andreevve.github.io/JuliaWeb/&quot;},&quot;secure&quot;:false}],&quot;name&quot;:&quot;andreevve.github.io/JuliaWeb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577</Words>
  <Application>Microsoft Office PowerPoint</Application>
  <PresentationFormat>Custom</PresentationFormat>
  <Paragraphs>151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Alegreya Sans Medium</vt:lpstr>
      <vt:lpstr>Arial</vt:lpstr>
      <vt:lpstr>Courier New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Iuliia Andreeva</cp:lastModifiedBy>
  <cp:revision>4</cp:revision>
  <dcterms:modified xsi:type="dcterms:W3CDTF">2024-10-08T18:14:49Z</dcterms:modified>
</cp:coreProperties>
</file>